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7" r:id="rId2"/>
    <p:sldId id="258" r:id="rId3"/>
    <p:sldId id="259" r:id="rId4"/>
    <p:sldId id="266" r:id="rId5"/>
    <p:sldId id="265" r:id="rId6"/>
    <p:sldId id="261" r:id="rId7"/>
    <p:sldId id="260" r:id="rId8"/>
    <p:sldId id="267" r:id="rId9"/>
    <p:sldId id="262" r:id="rId10"/>
    <p:sldId id="271" r:id="rId11"/>
    <p:sldId id="272" r:id="rId12"/>
    <p:sldId id="269" r:id="rId13"/>
    <p:sldId id="270" r:id="rId14"/>
    <p:sldId id="273" r:id="rId15"/>
    <p:sldId id="264"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1" autoAdjust="0"/>
    <p:restoredTop sz="94660"/>
  </p:normalViewPr>
  <p:slideViewPr>
    <p:cSldViewPr snapToGrid="0">
      <p:cViewPr varScale="1">
        <p:scale>
          <a:sx n="77" d="100"/>
          <a:sy n="77" d="100"/>
        </p:scale>
        <p:origin x="77" y="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ll\Documents\SPEDPAC\survey%20results%207%2013%2015%20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ill\Documents\SPEDPAC\survey%20results%207%2013%2015%20c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u="none" strike="noStrike" baseline="0">
                <a:effectLst/>
              </a:rPr>
              <a:t>How satisfied are you with the special education services your child is receiving?</a:t>
            </a:r>
            <a:r>
              <a:rPr lang="en-US" sz="1800" b="1" i="0" u="none" strike="noStrike" baseline="0"/>
              <a:t> </a:t>
            </a:r>
            <a:endParaRPr lang="en-US"/>
          </a:p>
        </c:rich>
      </c:tx>
      <c:overlay val="0"/>
    </c:title>
    <c:autoTitleDeleted val="0"/>
    <c:plotArea>
      <c:layout/>
      <c:barChart>
        <c:barDir val="col"/>
        <c:grouping val="clustered"/>
        <c:varyColors val="0"/>
        <c:ser>
          <c:idx val="0"/>
          <c:order val="0"/>
          <c:invertIfNegative val="0"/>
          <c:cat>
            <c:strRef>
              <c:f>Sheet1!$C$1:$G$1</c:f>
              <c:strCache>
                <c:ptCount val="5"/>
                <c:pt idx="0">
                  <c:v>Very Satisfied</c:v>
                </c:pt>
                <c:pt idx="1">
                  <c:v>Somewhat Satisfied</c:v>
                </c:pt>
                <c:pt idx="2">
                  <c:v>Neither Satisfied or Dissatisfied</c:v>
                </c:pt>
                <c:pt idx="3">
                  <c:v>Somewhat Dissatisfied</c:v>
                </c:pt>
                <c:pt idx="4">
                  <c:v>Very Dissatisfied</c:v>
                </c:pt>
              </c:strCache>
            </c:strRef>
          </c:cat>
          <c:val>
            <c:numRef>
              <c:f>Sheet1!$C$2:$G$2</c:f>
              <c:numCache>
                <c:formatCode>General</c:formatCode>
                <c:ptCount val="5"/>
                <c:pt idx="0">
                  <c:v>63</c:v>
                </c:pt>
                <c:pt idx="1">
                  <c:v>30</c:v>
                </c:pt>
                <c:pt idx="2">
                  <c:v>9</c:v>
                </c:pt>
                <c:pt idx="3">
                  <c:v>11</c:v>
                </c:pt>
                <c:pt idx="4">
                  <c:v>11</c:v>
                </c:pt>
              </c:numCache>
            </c:numRef>
          </c:val>
        </c:ser>
        <c:dLbls>
          <c:showLegendKey val="0"/>
          <c:showVal val="0"/>
          <c:showCatName val="0"/>
          <c:showSerName val="0"/>
          <c:showPercent val="0"/>
          <c:showBubbleSize val="0"/>
        </c:dLbls>
        <c:gapWidth val="150"/>
        <c:axId val="270473632"/>
        <c:axId val="270469320"/>
      </c:barChart>
      <c:catAx>
        <c:axId val="270473632"/>
        <c:scaling>
          <c:orientation val="minMax"/>
        </c:scaling>
        <c:delete val="0"/>
        <c:axPos val="b"/>
        <c:numFmt formatCode="General" sourceLinked="0"/>
        <c:majorTickMark val="none"/>
        <c:minorTickMark val="none"/>
        <c:tickLblPos val="nextTo"/>
        <c:crossAx val="270469320"/>
        <c:crosses val="autoZero"/>
        <c:auto val="1"/>
        <c:lblAlgn val="ctr"/>
        <c:lblOffset val="100"/>
        <c:noMultiLvlLbl val="0"/>
      </c:catAx>
      <c:valAx>
        <c:axId val="270469320"/>
        <c:scaling>
          <c:orientation val="minMax"/>
        </c:scaling>
        <c:delete val="0"/>
        <c:axPos val="l"/>
        <c:majorGridlines/>
        <c:title>
          <c:tx>
            <c:rich>
              <a:bodyPr/>
              <a:lstStyle/>
              <a:p>
                <a:pPr>
                  <a:defRPr/>
                </a:pPr>
                <a:r>
                  <a:rPr lang="en-US"/>
                  <a:t>Responses</a:t>
                </a:r>
              </a:p>
            </c:rich>
          </c:tx>
          <c:overlay val="0"/>
        </c:title>
        <c:numFmt formatCode="General" sourceLinked="1"/>
        <c:majorTickMark val="none"/>
        <c:minorTickMark val="none"/>
        <c:tickLblPos val="nextTo"/>
        <c:crossAx val="2704736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u="none" strike="noStrike" baseline="0">
                <a:effectLst/>
              </a:rPr>
              <a:t>Are you more or less satisfied this year than last year? </a:t>
            </a:r>
            <a:endParaRPr lang="en-US"/>
          </a:p>
        </c:rich>
      </c:tx>
      <c:layout>
        <c:manualLayout>
          <c:xMode val="edge"/>
          <c:yMode val="edge"/>
          <c:x val="0.16726377952755905"/>
          <c:y val="2.3148148148148147E-2"/>
        </c:manualLayout>
      </c:layout>
      <c:overlay val="0"/>
    </c:title>
    <c:autoTitleDeleted val="0"/>
    <c:plotArea>
      <c:layout/>
      <c:barChart>
        <c:barDir val="col"/>
        <c:grouping val="clustered"/>
        <c:varyColors val="0"/>
        <c:ser>
          <c:idx val="0"/>
          <c:order val="0"/>
          <c:invertIfNegative val="0"/>
          <c:cat>
            <c:strRef>
              <c:f>Sheet1!$C$4:$E$4</c:f>
              <c:strCache>
                <c:ptCount val="3"/>
                <c:pt idx="0">
                  <c:v>More Satisfied</c:v>
                </c:pt>
                <c:pt idx="1">
                  <c:v>About the Same</c:v>
                </c:pt>
                <c:pt idx="2">
                  <c:v>Less Satisfied</c:v>
                </c:pt>
              </c:strCache>
            </c:strRef>
          </c:cat>
          <c:val>
            <c:numRef>
              <c:f>Sheet1!$C$5:$E$5</c:f>
              <c:numCache>
                <c:formatCode>General</c:formatCode>
                <c:ptCount val="3"/>
                <c:pt idx="0">
                  <c:v>43</c:v>
                </c:pt>
                <c:pt idx="1">
                  <c:v>43</c:v>
                </c:pt>
                <c:pt idx="2">
                  <c:v>19</c:v>
                </c:pt>
              </c:numCache>
            </c:numRef>
          </c:val>
        </c:ser>
        <c:dLbls>
          <c:showLegendKey val="0"/>
          <c:showVal val="0"/>
          <c:showCatName val="0"/>
          <c:showSerName val="0"/>
          <c:showPercent val="0"/>
          <c:showBubbleSize val="0"/>
        </c:dLbls>
        <c:gapWidth val="150"/>
        <c:axId val="270474808"/>
        <c:axId val="270472064"/>
      </c:barChart>
      <c:catAx>
        <c:axId val="270474808"/>
        <c:scaling>
          <c:orientation val="minMax"/>
        </c:scaling>
        <c:delete val="0"/>
        <c:axPos val="b"/>
        <c:numFmt formatCode="General" sourceLinked="0"/>
        <c:majorTickMark val="none"/>
        <c:minorTickMark val="none"/>
        <c:tickLblPos val="nextTo"/>
        <c:crossAx val="270472064"/>
        <c:crosses val="autoZero"/>
        <c:auto val="1"/>
        <c:lblAlgn val="ctr"/>
        <c:lblOffset val="100"/>
        <c:noMultiLvlLbl val="0"/>
      </c:catAx>
      <c:valAx>
        <c:axId val="270472064"/>
        <c:scaling>
          <c:orientation val="minMax"/>
        </c:scaling>
        <c:delete val="0"/>
        <c:axPos val="l"/>
        <c:majorGridlines/>
        <c:title>
          <c:tx>
            <c:rich>
              <a:bodyPr/>
              <a:lstStyle/>
              <a:p>
                <a:pPr>
                  <a:defRPr/>
                </a:pPr>
                <a:r>
                  <a:rPr lang="en-US"/>
                  <a:t>Responses</a:t>
                </a:r>
              </a:p>
            </c:rich>
          </c:tx>
          <c:overlay val="0"/>
        </c:title>
        <c:numFmt formatCode="General" sourceLinked="1"/>
        <c:majorTickMark val="none"/>
        <c:minorTickMark val="none"/>
        <c:tickLblPos val="nextTo"/>
        <c:crossAx val="2704748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Seventh Grade ELA Student Growth Percentiles</a:t>
            </a:r>
          </a:p>
        </c:rich>
      </c:tx>
      <c:layout>
        <c:manualLayout>
          <c:xMode val="edge"/>
          <c:yMode val="edge"/>
          <c:x val="0.19380555555555559"/>
          <c:y val="2.7777777777777776E-2"/>
        </c:manualLayout>
      </c:layout>
      <c:overlay val="1"/>
      <c:spPr>
        <a:noFill/>
      </c:spPr>
    </c:title>
    <c:autoTitleDeleted val="0"/>
    <c:plotArea>
      <c:layout/>
      <c:lineChart>
        <c:grouping val="standard"/>
        <c:varyColors val="0"/>
        <c:ser>
          <c:idx val="0"/>
          <c:order val="0"/>
          <c:tx>
            <c:strRef>
              <c:f>'7th grade ELA charts 2014'!$B$4</c:f>
              <c:strCache>
                <c:ptCount val="1"/>
                <c:pt idx="0">
                  <c:v>All A-B</c:v>
                </c:pt>
              </c:strCache>
            </c:strRef>
          </c:tx>
          <c:spPr>
            <a:ln w="44450">
              <a:solidFill>
                <a:srgbClr val="FFC000"/>
              </a:solidFill>
            </a:ln>
          </c:spPr>
          <c:marker>
            <c:symbol val="none"/>
          </c:marker>
          <c:cat>
            <c:numRef>
              <c:f>'7th grade ELA charts 2014'!$C$3:$J$3</c:f>
              <c:numCache>
                <c:formatCode>General</c:formatCode>
                <c:ptCount val="8"/>
                <c:pt idx="0">
                  <c:v>2008</c:v>
                </c:pt>
                <c:pt idx="1">
                  <c:v>2009</c:v>
                </c:pt>
                <c:pt idx="2">
                  <c:v>2010</c:v>
                </c:pt>
                <c:pt idx="3">
                  <c:v>2011</c:v>
                </c:pt>
                <c:pt idx="4">
                  <c:v>2012</c:v>
                </c:pt>
                <c:pt idx="5">
                  <c:v>2013</c:v>
                </c:pt>
                <c:pt idx="6">
                  <c:v>2014</c:v>
                </c:pt>
                <c:pt idx="7">
                  <c:v>2015</c:v>
                </c:pt>
              </c:numCache>
            </c:numRef>
          </c:cat>
          <c:val>
            <c:numRef>
              <c:f>'7th grade ELA charts 2014'!$C$4:$J$4</c:f>
              <c:numCache>
                <c:formatCode>General</c:formatCode>
                <c:ptCount val="8"/>
                <c:pt idx="0">
                  <c:v>56</c:v>
                </c:pt>
                <c:pt idx="1">
                  <c:v>52.5</c:v>
                </c:pt>
                <c:pt idx="2">
                  <c:v>51</c:v>
                </c:pt>
                <c:pt idx="3">
                  <c:v>45</c:v>
                </c:pt>
                <c:pt idx="4">
                  <c:v>53</c:v>
                </c:pt>
                <c:pt idx="5">
                  <c:v>50</c:v>
                </c:pt>
                <c:pt idx="6">
                  <c:v>55</c:v>
                </c:pt>
                <c:pt idx="7">
                  <c:v>57</c:v>
                </c:pt>
              </c:numCache>
            </c:numRef>
          </c:val>
          <c:smooth val="0"/>
        </c:ser>
        <c:ser>
          <c:idx val="1"/>
          <c:order val="1"/>
          <c:tx>
            <c:strRef>
              <c:f>'7th grade ELA charts 2014'!$B$5</c:f>
              <c:strCache>
                <c:ptCount val="1"/>
                <c:pt idx="0">
                  <c:v>SwD A-B</c:v>
                </c:pt>
              </c:strCache>
            </c:strRef>
          </c:tx>
          <c:spPr>
            <a:ln w="44450">
              <a:solidFill>
                <a:srgbClr val="0C04AC"/>
              </a:solidFill>
            </a:ln>
          </c:spPr>
          <c:marker>
            <c:symbol val="none"/>
          </c:marker>
          <c:cat>
            <c:numRef>
              <c:f>'7th grade ELA charts 2014'!$C$3:$J$3</c:f>
              <c:numCache>
                <c:formatCode>General</c:formatCode>
                <c:ptCount val="8"/>
                <c:pt idx="0">
                  <c:v>2008</c:v>
                </c:pt>
                <c:pt idx="1">
                  <c:v>2009</c:v>
                </c:pt>
                <c:pt idx="2">
                  <c:v>2010</c:v>
                </c:pt>
                <c:pt idx="3">
                  <c:v>2011</c:v>
                </c:pt>
                <c:pt idx="4">
                  <c:v>2012</c:v>
                </c:pt>
                <c:pt idx="5">
                  <c:v>2013</c:v>
                </c:pt>
                <c:pt idx="6">
                  <c:v>2014</c:v>
                </c:pt>
                <c:pt idx="7">
                  <c:v>2015</c:v>
                </c:pt>
              </c:numCache>
            </c:numRef>
          </c:cat>
          <c:val>
            <c:numRef>
              <c:f>'7th grade ELA charts 2014'!$C$5:$J$5</c:f>
              <c:numCache>
                <c:formatCode>General</c:formatCode>
                <c:ptCount val="8"/>
                <c:pt idx="0">
                  <c:v>48.5</c:v>
                </c:pt>
                <c:pt idx="1">
                  <c:v>43</c:v>
                </c:pt>
                <c:pt idx="2">
                  <c:v>34</c:v>
                </c:pt>
                <c:pt idx="3">
                  <c:v>48.5</c:v>
                </c:pt>
                <c:pt idx="4">
                  <c:v>37</c:v>
                </c:pt>
                <c:pt idx="5">
                  <c:v>35.5</c:v>
                </c:pt>
                <c:pt idx="6">
                  <c:v>32</c:v>
                </c:pt>
                <c:pt idx="7">
                  <c:v>50</c:v>
                </c:pt>
              </c:numCache>
            </c:numRef>
          </c:val>
          <c:smooth val="0"/>
        </c:ser>
        <c:ser>
          <c:idx val="2"/>
          <c:order val="2"/>
          <c:tx>
            <c:strRef>
              <c:f>'7th grade ELA charts 2014'!$B$6</c:f>
              <c:strCache>
                <c:ptCount val="1"/>
                <c:pt idx="0">
                  <c:v>All State</c:v>
                </c:pt>
              </c:strCache>
            </c:strRef>
          </c:tx>
          <c:spPr>
            <a:ln>
              <a:solidFill>
                <a:srgbClr val="FFC000"/>
              </a:solidFill>
              <a:prstDash val="sysDash"/>
            </a:ln>
          </c:spPr>
          <c:marker>
            <c:symbol val="none"/>
          </c:marker>
          <c:cat>
            <c:numRef>
              <c:f>'7th grade ELA charts 2014'!$C$3:$J$3</c:f>
              <c:numCache>
                <c:formatCode>General</c:formatCode>
                <c:ptCount val="8"/>
                <c:pt idx="0">
                  <c:v>2008</c:v>
                </c:pt>
                <c:pt idx="1">
                  <c:v>2009</c:v>
                </c:pt>
                <c:pt idx="2">
                  <c:v>2010</c:v>
                </c:pt>
                <c:pt idx="3">
                  <c:v>2011</c:v>
                </c:pt>
                <c:pt idx="4">
                  <c:v>2012</c:v>
                </c:pt>
                <c:pt idx="5">
                  <c:v>2013</c:v>
                </c:pt>
                <c:pt idx="6">
                  <c:v>2014</c:v>
                </c:pt>
                <c:pt idx="7">
                  <c:v>2015</c:v>
                </c:pt>
              </c:numCache>
            </c:numRef>
          </c:cat>
          <c:val>
            <c:numRef>
              <c:f>'7th grade ELA charts 2014'!$C$6:$J$6</c:f>
              <c:numCache>
                <c:formatCode>General</c:formatCode>
                <c:ptCount val="8"/>
                <c:pt idx="0">
                  <c:v>50</c:v>
                </c:pt>
                <c:pt idx="1">
                  <c:v>50</c:v>
                </c:pt>
                <c:pt idx="2">
                  <c:v>50</c:v>
                </c:pt>
                <c:pt idx="3">
                  <c:v>50</c:v>
                </c:pt>
                <c:pt idx="4">
                  <c:v>50</c:v>
                </c:pt>
                <c:pt idx="5">
                  <c:v>48</c:v>
                </c:pt>
                <c:pt idx="6">
                  <c:v>50</c:v>
                </c:pt>
                <c:pt idx="7">
                  <c:v>50</c:v>
                </c:pt>
              </c:numCache>
            </c:numRef>
          </c:val>
          <c:smooth val="0"/>
        </c:ser>
        <c:ser>
          <c:idx val="3"/>
          <c:order val="3"/>
          <c:tx>
            <c:strRef>
              <c:f>'7th grade ELA charts 2014'!$B$7</c:f>
              <c:strCache>
                <c:ptCount val="1"/>
                <c:pt idx="0">
                  <c:v>SwD State</c:v>
                </c:pt>
              </c:strCache>
            </c:strRef>
          </c:tx>
          <c:spPr>
            <a:ln>
              <a:solidFill>
                <a:srgbClr val="0C04AC"/>
              </a:solidFill>
              <a:prstDash val="sysDash"/>
            </a:ln>
          </c:spPr>
          <c:marker>
            <c:symbol val="none"/>
          </c:marker>
          <c:cat>
            <c:numRef>
              <c:f>'7th grade ELA charts 2014'!$C$3:$J$3</c:f>
              <c:numCache>
                <c:formatCode>General</c:formatCode>
                <c:ptCount val="8"/>
                <c:pt idx="0">
                  <c:v>2008</c:v>
                </c:pt>
                <c:pt idx="1">
                  <c:v>2009</c:v>
                </c:pt>
                <c:pt idx="2">
                  <c:v>2010</c:v>
                </c:pt>
                <c:pt idx="3">
                  <c:v>2011</c:v>
                </c:pt>
                <c:pt idx="4">
                  <c:v>2012</c:v>
                </c:pt>
                <c:pt idx="5">
                  <c:v>2013</c:v>
                </c:pt>
                <c:pt idx="6">
                  <c:v>2014</c:v>
                </c:pt>
                <c:pt idx="7">
                  <c:v>2015</c:v>
                </c:pt>
              </c:numCache>
            </c:numRef>
          </c:cat>
          <c:val>
            <c:numRef>
              <c:f>'7th grade ELA charts 2014'!$C$7:$J$7</c:f>
              <c:numCache>
                <c:formatCode>General</c:formatCode>
                <c:ptCount val="8"/>
                <c:pt idx="0">
                  <c:v>40</c:v>
                </c:pt>
                <c:pt idx="1">
                  <c:v>41</c:v>
                </c:pt>
                <c:pt idx="2">
                  <c:v>42</c:v>
                </c:pt>
                <c:pt idx="3">
                  <c:v>42</c:v>
                </c:pt>
                <c:pt idx="4">
                  <c:v>41</c:v>
                </c:pt>
                <c:pt idx="5">
                  <c:v>43</c:v>
                </c:pt>
                <c:pt idx="6">
                  <c:v>43</c:v>
                </c:pt>
                <c:pt idx="7">
                  <c:v>44</c:v>
                </c:pt>
              </c:numCache>
            </c:numRef>
          </c:val>
          <c:smooth val="0"/>
        </c:ser>
        <c:dLbls>
          <c:showLegendKey val="0"/>
          <c:showVal val="0"/>
          <c:showCatName val="0"/>
          <c:showSerName val="0"/>
          <c:showPercent val="0"/>
          <c:showBubbleSize val="0"/>
        </c:dLbls>
        <c:smooth val="0"/>
        <c:axId val="271735600"/>
        <c:axId val="271738736"/>
      </c:lineChart>
      <c:catAx>
        <c:axId val="271735600"/>
        <c:scaling>
          <c:orientation val="minMax"/>
        </c:scaling>
        <c:delete val="0"/>
        <c:axPos val="b"/>
        <c:numFmt formatCode="General" sourceLinked="1"/>
        <c:majorTickMark val="out"/>
        <c:minorTickMark val="none"/>
        <c:tickLblPos val="nextTo"/>
        <c:crossAx val="271738736"/>
        <c:crosses val="autoZero"/>
        <c:auto val="1"/>
        <c:lblAlgn val="ctr"/>
        <c:lblOffset val="100"/>
        <c:noMultiLvlLbl val="0"/>
      </c:catAx>
      <c:valAx>
        <c:axId val="271738736"/>
        <c:scaling>
          <c:orientation val="minMax"/>
          <c:min val="30"/>
        </c:scaling>
        <c:delete val="0"/>
        <c:axPos val="l"/>
        <c:majorGridlines/>
        <c:title>
          <c:tx>
            <c:rich>
              <a:bodyPr rot="-5400000" vert="horz"/>
              <a:lstStyle/>
              <a:p>
                <a:pPr>
                  <a:defRPr sz="1600" baseline="0"/>
                </a:pPr>
                <a:r>
                  <a:rPr lang="en-US" sz="1600" baseline="0"/>
                  <a:t>Median SGP</a:t>
                </a:r>
              </a:p>
            </c:rich>
          </c:tx>
          <c:overlay val="0"/>
        </c:title>
        <c:numFmt formatCode="General" sourceLinked="1"/>
        <c:majorTickMark val="out"/>
        <c:minorTickMark val="none"/>
        <c:tickLblPos val="nextTo"/>
        <c:crossAx val="271735600"/>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Fourth Grade ELA </a:t>
            </a:r>
            <a:endParaRPr lang="en-US" dirty="0" smtClean="0"/>
          </a:p>
          <a:p>
            <a:pPr>
              <a:defRPr/>
            </a:pPr>
            <a:r>
              <a:rPr lang="en-US" dirty="0" smtClean="0"/>
              <a:t>Student </a:t>
            </a:r>
            <a:r>
              <a:rPr lang="en-US" dirty="0"/>
              <a:t>Growth Percentiles</a:t>
            </a:r>
          </a:p>
        </c:rich>
      </c:tx>
      <c:layout>
        <c:manualLayout>
          <c:xMode val="edge"/>
          <c:yMode val="edge"/>
          <c:x val="0.19092261904761904"/>
          <c:y val="1.8753948129365185E-2"/>
        </c:manualLayout>
      </c:layout>
      <c:overlay val="1"/>
    </c:title>
    <c:autoTitleDeleted val="0"/>
    <c:plotArea>
      <c:layout>
        <c:manualLayout>
          <c:layoutTarget val="inner"/>
          <c:xMode val="edge"/>
          <c:yMode val="edge"/>
          <c:x val="0.13347744267815578"/>
          <c:y val="3.1154032854444458E-2"/>
          <c:w val="0.86652255732184413"/>
          <c:h val="0.83097276756349969"/>
        </c:manualLayout>
      </c:layout>
      <c:lineChart>
        <c:grouping val="standard"/>
        <c:varyColors val="0"/>
        <c:ser>
          <c:idx val="0"/>
          <c:order val="0"/>
          <c:tx>
            <c:strRef>
              <c:f>'4th grade ELA charts 2014'!$B$23</c:f>
              <c:strCache>
                <c:ptCount val="1"/>
                <c:pt idx="0">
                  <c:v>All APS</c:v>
                </c:pt>
              </c:strCache>
            </c:strRef>
          </c:tx>
          <c:spPr>
            <a:ln w="44450">
              <a:solidFill>
                <a:srgbClr val="FFC000"/>
              </a:solidFill>
            </a:ln>
          </c:spPr>
          <c:marker>
            <c:symbol val="none"/>
          </c:marker>
          <c:cat>
            <c:numRef>
              <c:f>'4th grade ELA charts 2014'!$C$22:$J$22</c:f>
              <c:numCache>
                <c:formatCode>General</c:formatCode>
                <c:ptCount val="8"/>
                <c:pt idx="0">
                  <c:v>2008</c:v>
                </c:pt>
                <c:pt idx="1">
                  <c:v>2009</c:v>
                </c:pt>
                <c:pt idx="2">
                  <c:v>2010</c:v>
                </c:pt>
                <c:pt idx="3">
                  <c:v>2011</c:v>
                </c:pt>
                <c:pt idx="4">
                  <c:v>2012</c:v>
                </c:pt>
                <c:pt idx="5">
                  <c:v>2013</c:v>
                </c:pt>
                <c:pt idx="6">
                  <c:v>2014</c:v>
                </c:pt>
                <c:pt idx="7">
                  <c:v>2015</c:v>
                </c:pt>
              </c:numCache>
            </c:numRef>
          </c:cat>
          <c:val>
            <c:numRef>
              <c:f>'4th grade ELA charts 2014'!$C$23:$J$23</c:f>
              <c:numCache>
                <c:formatCode>General</c:formatCode>
                <c:ptCount val="8"/>
                <c:pt idx="0">
                  <c:v>59</c:v>
                </c:pt>
                <c:pt idx="1">
                  <c:v>59</c:v>
                </c:pt>
                <c:pt idx="2">
                  <c:v>60</c:v>
                </c:pt>
                <c:pt idx="3">
                  <c:v>53</c:v>
                </c:pt>
                <c:pt idx="4">
                  <c:v>54</c:v>
                </c:pt>
                <c:pt idx="5">
                  <c:v>55</c:v>
                </c:pt>
                <c:pt idx="6">
                  <c:v>46</c:v>
                </c:pt>
                <c:pt idx="7">
                  <c:v>45</c:v>
                </c:pt>
              </c:numCache>
            </c:numRef>
          </c:val>
          <c:smooth val="0"/>
        </c:ser>
        <c:ser>
          <c:idx val="1"/>
          <c:order val="1"/>
          <c:tx>
            <c:strRef>
              <c:f>'4th grade ELA charts 2014'!$B$24</c:f>
              <c:strCache>
                <c:ptCount val="1"/>
                <c:pt idx="0">
                  <c:v>SwD APS</c:v>
                </c:pt>
              </c:strCache>
            </c:strRef>
          </c:tx>
          <c:spPr>
            <a:ln w="44450">
              <a:solidFill>
                <a:srgbClr val="002060"/>
              </a:solidFill>
            </a:ln>
          </c:spPr>
          <c:marker>
            <c:symbol val="none"/>
          </c:marker>
          <c:cat>
            <c:numRef>
              <c:f>'4th grade ELA charts 2014'!$C$22:$J$22</c:f>
              <c:numCache>
                <c:formatCode>General</c:formatCode>
                <c:ptCount val="8"/>
                <c:pt idx="0">
                  <c:v>2008</c:v>
                </c:pt>
                <c:pt idx="1">
                  <c:v>2009</c:v>
                </c:pt>
                <c:pt idx="2">
                  <c:v>2010</c:v>
                </c:pt>
                <c:pt idx="3">
                  <c:v>2011</c:v>
                </c:pt>
                <c:pt idx="4">
                  <c:v>2012</c:v>
                </c:pt>
                <c:pt idx="5">
                  <c:v>2013</c:v>
                </c:pt>
                <c:pt idx="6">
                  <c:v>2014</c:v>
                </c:pt>
                <c:pt idx="7">
                  <c:v>2015</c:v>
                </c:pt>
              </c:numCache>
            </c:numRef>
          </c:cat>
          <c:val>
            <c:numRef>
              <c:f>'4th grade ELA charts 2014'!$C$24:$J$24</c:f>
              <c:numCache>
                <c:formatCode>General</c:formatCode>
                <c:ptCount val="8"/>
                <c:pt idx="0">
                  <c:v>48</c:v>
                </c:pt>
                <c:pt idx="1">
                  <c:v>41</c:v>
                </c:pt>
                <c:pt idx="2">
                  <c:v>45</c:v>
                </c:pt>
                <c:pt idx="3">
                  <c:v>34</c:v>
                </c:pt>
                <c:pt idx="4">
                  <c:v>35.5</c:v>
                </c:pt>
                <c:pt idx="5">
                  <c:v>34</c:v>
                </c:pt>
                <c:pt idx="6">
                  <c:v>36</c:v>
                </c:pt>
                <c:pt idx="7">
                  <c:v>30</c:v>
                </c:pt>
              </c:numCache>
            </c:numRef>
          </c:val>
          <c:smooth val="0"/>
        </c:ser>
        <c:ser>
          <c:idx val="2"/>
          <c:order val="2"/>
          <c:tx>
            <c:strRef>
              <c:f>'4th grade ELA charts 2014'!$B$25</c:f>
              <c:strCache>
                <c:ptCount val="1"/>
                <c:pt idx="0">
                  <c:v>All State</c:v>
                </c:pt>
              </c:strCache>
            </c:strRef>
          </c:tx>
          <c:spPr>
            <a:ln>
              <a:solidFill>
                <a:srgbClr val="FFC000"/>
              </a:solidFill>
              <a:prstDash val="sysDash"/>
            </a:ln>
          </c:spPr>
          <c:marker>
            <c:symbol val="none"/>
          </c:marker>
          <c:cat>
            <c:numRef>
              <c:f>'4th grade ELA charts 2014'!$C$22:$J$22</c:f>
              <c:numCache>
                <c:formatCode>General</c:formatCode>
                <c:ptCount val="8"/>
                <c:pt idx="0">
                  <c:v>2008</c:v>
                </c:pt>
                <c:pt idx="1">
                  <c:v>2009</c:v>
                </c:pt>
                <c:pt idx="2">
                  <c:v>2010</c:v>
                </c:pt>
                <c:pt idx="3">
                  <c:v>2011</c:v>
                </c:pt>
                <c:pt idx="4">
                  <c:v>2012</c:v>
                </c:pt>
                <c:pt idx="5">
                  <c:v>2013</c:v>
                </c:pt>
                <c:pt idx="6">
                  <c:v>2014</c:v>
                </c:pt>
                <c:pt idx="7">
                  <c:v>2015</c:v>
                </c:pt>
              </c:numCache>
            </c:numRef>
          </c:cat>
          <c:val>
            <c:numRef>
              <c:f>'4th grade ELA charts 2014'!$C$25:$J$25</c:f>
              <c:numCache>
                <c:formatCode>General</c:formatCode>
                <c:ptCount val="8"/>
                <c:pt idx="0">
                  <c:v>50</c:v>
                </c:pt>
                <c:pt idx="1">
                  <c:v>50</c:v>
                </c:pt>
                <c:pt idx="2">
                  <c:v>50</c:v>
                </c:pt>
                <c:pt idx="3">
                  <c:v>51</c:v>
                </c:pt>
                <c:pt idx="4">
                  <c:v>50</c:v>
                </c:pt>
                <c:pt idx="5">
                  <c:v>49</c:v>
                </c:pt>
                <c:pt idx="6">
                  <c:v>49</c:v>
                </c:pt>
                <c:pt idx="7">
                  <c:v>50</c:v>
                </c:pt>
              </c:numCache>
            </c:numRef>
          </c:val>
          <c:smooth val="0"/>
        </c:ser>
        <c:ser>
          <c:idx val="3"/>
          <c:order val="3"/>
          <c:tx>
            <c:strRef>
              <c:f>'4th grade ELA charts 2014'!$B$26</c:f>
              <c:strCache>
                <c:ptCount val="1"/>
                <c:pt idx="0">
                  <c:v>SwD State</c:v>
                </c:pt>
              </c:strCache>
            </c:strRef>
          </c:tx>
          <c:spPr>
            <a:ln>
              <a:solidFill>
                <a:srgbClr val="002060"/>
              </a:solidFill>
              <a:prstDash val="sysDash"/>
            </a:ln>
          </c:spPr>
          <c:marker>
            <c:symbol val="none"/>
          </c:marker>
          <c:cat>
            <c:numRef>
              <c:f>'4th grade ELA charts 2014'!$C$22:$J$22</c:f>
              <c:numCache>
                <c:formatCode>General</c:formatCode>
                <c:ptCount val="8"/>
                <c:pt idx="0">
                  <c:v>2008</c:v>
                </c:pt>
                <c:pt idx="1">
                  <c:v>2009</c:v>
                </c:pt>
                <c:pt idx="2">
                  <c:v>2010</c:v>
                </c:pt>
                <c:pt idx="3">
                  <c:v>2011</c:v>
                </c:pt>
                <c:pt idx="4">
                  <c:v>2012</c:v>
                </c:pt>
                <c:pt idx="5">
                  <c:v>2013</c:v>
                </c:pt>
                <c:pt idx="6">
                  <c:v>2014</c:v>
                </c:pt>
                <c:pt idx="7">
                  <c:v>2015</c:v>
                </c:pt>
              </c:numCache>
            </c:numRef>
          </c:cat>
          <c:val>
            <c:numRef>
              <c:f>'4th grade ELA charts 2014'!$C$26:$J$26</c:f>
              <c:numCache>
                <c:formatCode>General</c:formatCode>
                <c:ptCount val="8"/>
                <c:pt idx="0">
                  <c:v>32</c:v>
                </c:pt>
                <c:pt idx="1">
                  <c:v>34</c:v>
                </c:pt>
                <c:pt idx="2">
                  <c:v>36</c:v>
                </c:pt>
                <c:pt idx="3">
                  <c:v>36</c:v>
                </c:pt>
                <c:pt idx="4">
                  <c:v>37</c:v>
                </c:pt>
                <c:pt idx="5">
                  <c:v>34</c:v>
                </c:pt>
                <c:pt idx="6">
                  <c:v>37</c:v>
                </c:pt>
                <c:pt idx="7">
                  <c:v>36</c:v>
                </c:pt>
              </c:numCache>
            </c:numRef>
          </c:val>
          <c:smooth val="0"/>
        </c:ser>
        <c:dLbls>
          <c:showLegendKey val="0"/>
          <c:showVal val="0"/>
          <c:showCatName val="0"/>
          <c:showSerName val="0"/>
          <c:showPercent val="0"/>
          <c:showBubbleSize val="0"/>
        </c:dLbls>
        <c:smooth val="0"/>
        <c:axId val="271733248"/>
        <c:axId val="271739128"/>
      </c:lineChart>
      <c:catAx>
        <c:axId val="271733248"/>
        <c:scaling>
          <c:orientation val="minMax"/>
        </c:scaling>
        <c:delete val="0"/>
        <c:axPos val="b"/>
        <c:numFmt formatCode="General" sourceLinked="1"/>
        <c:majorTickMark val="out"/>
        <c:minorTickMark val="none"/>
        <c:tickLblPos val="nextTo"/>
        <c:crossAx val="271739128"/>
        <c:crosses val="autoZero"/>
        <c:auto val="1"/>
        <c:lblAlgn val="ctr"/>
        <c:lblOffset val="100"/>
        <c:noMultiLvlLbl val="0"/>
      </c:catAx>
      <c:valAx>
        <c:axId val="271739128"/>
        <c:scaling>
          <c:orientation val="minMax"/>
          <c:min val="30"/>
        </c:scaling>
        <c:delete val="0"/>
        <c:axPos val="l"/>
        <c:majorGridlines/>
        <c:title>
          <c:tx>
            <c:rich>
              <a:bodyPr rot="-5400000" vert="horz"/>
              <a:lstStyle/>
              <a:p>
                <a:pPr>
                  <a:defRPr sz="1600" baseline="0"/>
                </a:pPr>
                <a:r>
                  <a:rPr lang="en-US" sz="1600" baseline="0"/>
                  <a:t>Median SGP</a:t>
                </a:r>
              </a:p>
            </c:rich>
          </c:tx>
          <c:overlay val="0"/>
        </c:title>
        <c:numFmt formatCode="General" sourceLinked="1"/>
        <c:majorTickMark val="out"/>
        <c:minorTickMark val="none"/>
        <c:tickLblPos val="nextTo"/>
        <c:crossAx val="271733248"/>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5" tIns="47113" rIns="94225" bIns="47113" rtlCol="0"/>
          <a:lstStyle>
            <a:lvl1pPr algn="r">
              <a:defRPr sz="1300"/>
            </a:lvl1pPr>
          </a:lstStyle>
          <a:p>
            <a:fld id="{AAF3C37A-EC62-4D19-B7D6-87AA8E79D22F}" type="datetimeFigureOut">
              <a:rPr lang="en-US" smtClean="0"/>
              <a:t>10/15/2015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5" tIns="47113" rIns="94225" bIns="47113" rtlCol="0" anchor="b"/>
          <a:lstStyle>
            <a:lvl1pPr algn="r">
              <a:defRPr sz="1300"/>
            </a:lvl1pPr>
          </a:lstStyle>
          <a:p>
            <a:fld id="{92C1D0C1-46CF-41A6-9F4B-C548B7FC5EBB}" type="slidenum">
              <a:rPr lang="en-US" smtClean="0"/>
              <a:t>‹#›</a:t>
            </a:fld>
            <a:endParaRPr lang="en-US"/>
          </a:p>
        </p:txBody>
      </p:sp>
    </p:spTree>
    <p:extLst>
      <p:ext uri="{BB962C8B-B14F-4D97-AF65-F5344CB8AC3E}">
        <p14:creationId xmlns:p14="http://schemas.microsoft.com/office/powerpoint/2010/main" val="40752508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10/15/2015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10/15/2015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10/15/2015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2015-2016 Goals </a:t>
            </a:r>
            <a:br>
              <a:rPr lang="en-US" sz="5400" dirty="0" smtClean="0"/>
            </a:br>
            <a:r>
              <a:rPr lang="en-US" sz="5400" dirty="0" smtClean="0"/>
              <a:t>&amp; Preliminary Report Findings</a:t>
            </a:r>
            <a:endParaRPr lang="en-US" sz="5400" dirty="0"/>
          </a:p>
        </p:txBody>
      </p:sp>
      <p:sp>
        <p:nvSpPr>
          <p:cNvPr id="3" name="Subtitle 2"/>
          <p:cNvSpPr>
            <a:spLocks noGrp="1"/>
          </p:cNvSpPr>
          <p:nvPr>
            <p:ph type="subTitle" idx="1"/>
          </p:nvPr>
        </p:nvSpPr>
        <p:spPr/>
        <p:txBody>
          <a:bodyPr>
            <a:normAutofit/>
          </a:bodyPr>
          <a:lstStyle/>
          <a:p>
            <a:r>
              <a:rPr lang="en-US" sz="2000" dirty="0"/>
              <a:t>Fall PRESENTATION TO THE </a:t>
            </a:r>
            <a:br>
              <a:rPr lang="en-US" sz="2000" dirty="0"/>
            </a:br>
            <a:r>
              <a:rPr lang="en-US" sz="2000" dirty="0" err="1"/>
              <a:t>ACTOn</a:t>
            </a:r>
            <a:r>
              <a:rPr lang="en-US" sz="2000" dirty="0"/>
              <a:t>-BOXBOROUGH REGIONAL SCHOOL COMMITTEE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066800"/>
            <a:ext cx="2901950" cy="1485006"/>
          </a:xfrm>
          <a:prstGeom prst="rect">
            <a:avLst/>
          </a:prstGeom>
        </p:spPr>
      </p:pic>
    </p:spTree>
    <p:extLst>
      <p:ext uri="{BB962C8B-B14F-4D97-AF65-F5344CB8AC3E}">
        <p14:creationId xmlns:p14="http://schemas.microsoft.com/office/powerpoint/2010/main" val="425762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Population Trends Updates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The state has redefined the Low Income subcategory and changed the name to Economically Disadvantaged. This redefinition resulted in a decrease in the number of students in this category for our district. </a:t>
            </a:r>
          </a:p>
          <a:p>
            <a:pPr>
              <a:buFont typeface="Wingdings" panose="05000000000000000000" pitchFamily="2" charset="2"/>
              <a:buChar char="§"/>
            </a:pPr>
            <a:r>
              <a:rPr lang="en-US" dirty="0" smtClean="0"/>
              <a:t> The most important takeaway is that in FY 2015 the number of Students with Disabilities (</a:t>
            </a:r>
            <a:r>
              <a:rPr lang="en-US" dirty="0" err="1" smtClean="0"/>
              <a:t>SwD</a:t>
            </a:r>
            <a:r>
              <a:rPr lang="en-US" dirty="0" smtClean="0"/>
              <a:t>), English Language Learners (ELL), and the aggregate High Needs population grew while the overall student population declined. </a:t>
            </a:r>
          </a:p>
          <a:p>
            <a:pPr>
              <a:buFont typeface="Wingdings" panose="05000000000000000000" pitchFamily="2" charset="2"/>
              <a:buChar char="§"/>
            </a:pPr>
            <a:r>
              <a:rPr lang="en-US" dirty="0"/>
              <a:t> </a:t>
            </a:r>
            <a:r>
              <a:rPr lang="en-US" dirty="0" smtClean="0"/>
              <a:t>The total population declined by 128 while the number of High Needs students grew by 68 compared to the prior year. </a:t>
            </a:r>
          </a:p>
          <a:p>
            <a:pPr>
              <a:buFont typeface="Wingdings" panose="05000000000000000000" pitchFamily="2" charset="2"/>
              <a:buChar char="§"/>
            </a:pPr>
            <a:r>
              <a:rPr lang="en-US" dirty="0"/>
              <a:t> </a:t>
            </a:r>
            <a:r>
              <a:rPr lang="en-US" dirty="0" smtClean="0"/>
              <a:t>The </a:t>
            </a:r>
            <a:r>
              <a:rPr lang="en-US" dirty="0"/>
              <a:t>PAC’s </a:t>
            </a:r>
            <a:r>
              <a:rPr lang="en-US" dirty="0" smtClean="0"/>
              <a:t>full updated analysis will use the </a:t>
            </a:r>
            <a:r>
              <a:rPr lang="en-US" dirty="0"/>
              <a:t>same comparison districts we used in 2014. We are aware of the district’s new </a:t>
            </a:r>
            <a:r>
              <a:rPr lang="en-US" dirty="0" smtClean="0"/>
              <a:t>comparable district </a:t>
            </a:r>
            <a:r>
              <a:rPr lang="en-US" dirty="0"/>
              <a:t>list and will bear that in mind moving forward. </a:t>
            </a:r>
            <a:r>
              <a:rPr lang="en-US" dirty="0" smtClean="0"/>
              <a:t>Concord, Concord-Carlisle, and Westford appear in the PAC’s previous analysis and on the new comparable district list. </a:t>
            </a: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0911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2004-2015 Student Population Trends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909" y="1737360"/>
            <a:ext cx="8217142" cy="4440701"/>
          </a:xfrm>
          <a:prstGeom prst="rect">
            <a:avLst/>
          </a:prstGeom>
        </p:spPr>
      </p:pic>
    </p:spTree>
    <p:extLst>
      <p:ext uri="{BB962C8B-B14F-4D97-AF65-F5344CB8AC3E}">
        <p14:creationId xmlns:p14="http://schemas.microsoft.com/office/powerpoint/2010/main" val="645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MCAS: 7</a:t>
            </a:r>
            <a:r>
              <a:rPr lang="en-US" baseline="30000" dirty="0" smtClean="0"/>
              <a:t>th</a:t>
            </a:r>
            <a:r>
              <a:rPr lang="en-US" dirty="0" smtClean="0"/>
              <a:t> Grade ELA Growth</a:t>
            </a:r>
            <a:endParaRPr lang="en-US" dirty="0"/>
          </a:p>
        </p:txBody>
      </p:sp>
      <p:sp>
        <p:nvSpPr>
          <p:cNvPr id="3" name="Content Placeholder 2"/>
          <p:cNvSpPr>
            <a:spLocks noGrp="1"/>
          </p:cNvSpPr>
          <p:nvPr>
            <p:ph sz="half" idx="1"/>
          </p:nvPr>
        </p:nvSpPr>
        <p:spPr>
          <a:xfrm>
            <a:off x="1189463" y="1970903"/>
            <a:ext cx="4677937" cy="4525963"/>
          </a:xfrm>
        </p:spPr>
        <p:txBody>
          <a:bodyPr>
            <a:normAutofit/>
          </a:bodyPr>
          <a:lstStyle/>
          <a:p>
            <a:r>
              <a:rPr lang="en-US" sz="1600" dirty="0" smtClean="0"/>
              <a:t>Note: As the state continues to prioritize and track Student Growth Percentile for subgroups, including Students with Disabilities, the PAC will continue to conduct its annual analysis. </a:t>
            </a:r>
            <a:endParaRPr lang="en-US" sz="1600" dirty="0"/>
          </a:p>
          <a:p>
            <a:r>
              <a:rPr lang="en-US" dirty="0" err="1" smtClean="0"/>
              <a:t>SwD</a:t>
            </a:r>
            <a:r>
              <a:rPr lang="en-US" dirty="0" smtClean="0"/>
              <a:t> SGP gained 18 points to 50, its highest ever</a:t>
            </a:r>
          </a:p>
          <a:p>
            <a:r>
              <a:rPr lang="en-US" dirty="0" err="1" smtClean="0"/>
              <a:t>SwD</a:t>
            </a:r>
            <a:r>
              <a:rPr lang="en-US" dirty="0" smtClean="0"/>
              <a:t> SGP is 29</a:t>
            </a:r>
            <a:r>
              <a:rPr lang="en-US" baseline="30000" dirty="0" smtClean="0"/>
              <a:t>th</a:t>
            </a:r>
            <a:r>
              <a:rPr lang="en-US" dirty="0" smtClean="0"/>
              <a:t> of 88 districts</a:t>
            </a:r>
          </a:p>
          <a:p>
            <a:r>
              <a:rPr lang="en-US" dirty="0" smtClean="0"/>
              <a:t>Possible that </a:t>
            </a:r>
            <a:r>
              <a:rPr lang="en-US" dirty="0" err="1" smtClean="0"/>
              <a:t>SwD</a:t>
            </a:r>
            <a:r>
              <a:rPr lang="en-US" dirty="0" smtClean="0"/>
              <a:t>-accelerated growth </a:t>
            </a:r>
            <a:r>
              <a:rPr lang="en-US" dirty="0"/>
              <a:t/>
            </a:r>
            <a:br>
              <a:rPr lang="en-US" dirty="0"/>
            </a:br>
            <a:r>
              <a:rPr lang="en-US" dirty="0" smtClean="0"/>
              <a:t>drove All Student increase</a:t>
            </a:r>
          </a:p>
          <a:p>
            <a:r>
              <a:rPr lang="en-US" dirty="0" smtClean="0"/>
              <a:t>Congratulations to all on student improvement. </a:t>
            </a:r>
          </a:p>
          <a:p>
            <a:pPr marL="0" indent="0">
              <a:buNone/>
            </a:pPr>
            <a:endParaRPr lang="en-US" dirty="0" smtClean="0"/>
          </a:p>
          <a:p>
            <a:endParaRPr lang="en-US" dirty="0"/>
          </a:p>
        </p:txBody>
      </p:sp>
      <p:graphicFrame>
        <p:nvGraphicFramePr>
          <p:cNvPr id="7" name="Content Placeholder 6"/>
          <p:cNvGraphicFramePr>
            <a:graphicFrameLocks noGrp="1"/>
          </p:cNvGraphicFramePr>
          <p:nvPr>
            <p:ph sz="half" idx="2"/>
            <p:extLst/>
          </p:nvPr>
        </p:nvGraphicFramePr>
        <p:xfrm>
          <a:off x="5867400" y="1600201"/>
          <a:ext cx="4648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34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MCAS: 4</a:t>
            </a:r>
            <a:r>
              <a:rPr lang="en-US" baseline="30000" dirty="0" smtClean="0"/>
              <a:t>th</a:t>
            </a:r>
            <a:r>
              <a:rPr lang="en-US" dirty="0" smtClean="0"/>
              <a:t> Grade ELA Growth</a:t>
            </a:r>
            <a:endParaRPr lang="en-US" dirty="0"/>
          </a:p>
        </p:txBody>
      </p:sp>
      <p:sp>
        <p:nvSpPr>
          <p:cNvPr id="5" name="Content Placeholder 4"/>
          <p:cNvSpPr>
            <a:spLocks noGrp="1"/>
          </p:cNvSpPr>
          <p:nvPr>
            <p:ph sz="half" idx="1"/>
          </p:nvPr>
        </p:nvSpPr>
        <p:spPr>
          <a:xfrm>
            <a:off x="1190367" y="1878226"/>
            <a:ext cx="4467018" cy="4316627"/>
          </a:xfrm>
        </p:spPr>
        <p:txBody>
          <a:bodyPr>
            <a:normAutofit/>
          </a:bodyPr>
          <a:lstStyle/>
          <a:p>
            <a:r>
              <a:rPr lang="en-US" dirty="0" err="1" smtClean="0"/>
              <a:t>SwD</a:t>
            </a:r>
            <a:r>
              <a:rPr lang="en-US" dirty="0" smtClean="0"/>
              <a:t> SGP at or below state average last 5 years</a:t>
            </a:r>
          </a:p>
          <a:p>
            <a:r>
              <a:rPr lang="en-US" dirty="0" smtClean="0"/>
              <a:t>SwD SGP of 30 ranks 90</a:t>
            </a:r>
            <a:r>
              <a:rPr lang="en-US" baseline="30000" dirty="0" smtClean="0"/>
              <a:t>th</a:t>
            </a:r>
            <a:r>
              <a:rPr lang="en-US" dirty="0" smtClean="0"/>
              <a:t> of 139 districts</a:t>
            </a:r>
          </a:p>
          <a:p>
            <a:r>
              <a:rPr lang="en-US" dirty="0" smtClean="0"/>
              <a:t>All Students’ SGP of 45 ranks 89</a:t>
            </a:r>
            <a:r>
              <a:rPr lang="en-US" baseline="30000" dirty="0" smtClean="0"/>
              <a:t>th</a:t>
            </a:r>
            <a:r>
              <a:rPr lang="en-US" dirty="0" smtClean="0"/>
              <a:t> of 138 districts</a:t>
            </a:r>
          </a:p>
          <a:p>
            <a:r>
              <a:rPr lang="en-US" dirty="0" smtClean="0"/>
              <a:t>Optimistic about Self-Regulated Strategy Development (SRSD) program commencing this fall and enhanced partnership between regular and special education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618710485"/>
              </p:ext>
            </p:extLst>
          </p:nvPr>
        </p:nvGraphicFramePr>
        <p:xfrm>
          <a:off x="6205151" y="1788639"/>
          <a:ext cx="42672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8542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Priorities for 2015-2016</a:t>
            </a:r>
            <a:endParaRPr lang="en-US" dirty="0"/>
          </a:p>
        </p:txBody>
      </p:sp>
      <p:sp>
        <p:nvSpPr>
          <p:cNvPr id="3" name="Content Placeholder 2"/>
          <p:cNvSpPr>
            <a:spLocks noGrp="1"/>
          </p:cNvSpPr>
          <p:nvPr>
            <p:ph sz="half" idx="1"/>
          </p:nvPr>
        </p:nvSpPr>
        <p:spPr>
          <a:xfrm>
            <a:off x="1097278" y="1845734"/>
            <a:ext cx="10058401" cy="4023360"/>
          </a:xfrm>
        </p:spPr>
        <p:txBody>
          <a:bodyPr>
            <a:normAutofit/>
          </a:bodyPr>
          <a:lstStyle/>
          <a:p>
            <a:pPr>
              <a:buFont typeface="Wingdings" panose="05000000000000000000" pitchFamily="2" charset="2"/>
              <a:buChar char="§"/>
            </a:pPr>
            <a:r>
              <a:rPr lang="en-US" dirty="0" smtClean="0"/>
              <a:t> Exploring </a:t>
            </a:r>
            <a:r>
              <a:rPr lang="en-US" dirty="0"/>
              <a:t>new practice requiring all teachers to sign off on IEPs/504s within five days of receiving a signed IEP/504 and prior to the start of each year</a:t>
            </a:r>
          </a:p>
          <a:p>
            <a:pPr lvl="1">
              <a:buFont typeface="Wingdings" panose="05000000000000000000" pitchFamily="2" charset="2"/>
              <a:buChar char="§"/>
            </a:pPr>
            <a:r>
              <a:rPr lang="en-US" dirty="0"/>
              <a:t>Addresses continued reports of general ed. teachers not knowing students are on IEPs</a:t>
            </a:r>
          </a:p>
          <a:p>
            <a:pPr lvl="1">
              <a:buFont typeface="Wingdings" panose="05000000000000000000" pitchFamily="2" charset="2"/>
              <a:buChar char="§"/>
            </a:pPr>
            <a:r>
              <a:rPr lang="en-US" dirty="0"/>
              <a:t>Allows all school staff to work to the most current IEP goals and benchmarks</a:t>
            </a:r>
          </a:p>
          <a:p>
            <a:pPr lvl="1">
              <a:buFont typeface="Wingdings" panose="05000000000000000000" pitchFamily="2" charset="2"/>
              <a:buChar char="§"/>
            </a:pPr>
            <a:r>
              <a:rPr lang="en-US" dirty="0"/>
              <a:t>Helps staff provide transition accommodations in a timely </a:t>
            </a:r>
            <a:r>
              <a:rPr lang="en-US" dirty="0" smtClean="0"/>
              <a:t>fashion</a:t>
            </a:r>
            <a:endParaRPr lang="en-US" dirty="0"/>
          </a:p>
          <a:p>
            <a:pPr>
              <a:buFont typeface="Wingdings" panose="05000000000000000000" pitchFamily="2" charset="2"/>
              <a:buChar char="§"/>
            </a:pPr>
            <a:r>
              <a:rPr lang="en-US" dirty="0" smtClean="0"/>
              <a:t> Meeting special educators and specialists system-wide to open dialogues and forge relationships</a:t>
            </a:r>
          </a:p>
          <a:p>
            <a:pPr>
              <a:buFont typeface="Wingdings" panose="05000000000000000000" pitchFamily="2" charset="2"/>
              <a:buChar char="§"/>
            </a:pPr>
            <a:r>
              <a:rPr lang="en-US" smtClean="0"/>
              <a:t> Continuing </a:t>
            </a:r>
            <a:r>
              <a:rPr lang="en-US" dirty="0"/>
              <a:t>to emphasize inclusion and seamless partnership between regular and special education staff</a:t>
            </a:r>
          </a:p>
          <a:p>
            <a:pPr>
              <a:buFont typeface="Wingdings" panose="05000000000000000000" pitchFamily="2" charset="2"/>
              <a:buChar char="§"/>
            </a:pPr>
            <a:r>
              <a:rPr lang="en-US" dirty="0" smtClean="0"/>
              <a:t> </a:t>
            </a:r>
            <a:r>
              <a:rPr lang="en-US" dirty="0"/>
              <a:t>Lobbying for special education training for all staff and administrators</a:t>
            </a:r>
          </a:p>
        </p:txBody>
      </p:sp>
    </p:spTree>
    <p:extLst>
      <p:ext uri="{BB962C8B-B14F-4D97-AF65-F5344CB8AC3E}">
        <p14:creationId xmlns:p14="http://schemas.microsoft.com/office/powerpoint/2010/main" val="4073487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 &amp; Thanks</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b="1" dirty="0" smtClean="0"/>
              <a:t>Wednesday, November 18th, at 7:30 p.m. in the R.J. Grey library</a:t>
            </a:r>
          </a:p>
          <a:p>
            <a:pPr marL="0" indent="0" algn="ctr">
              <a:buNone/>
            </a:pPr>
            <a:r>
              <a:rPr lang="en-US" dirty="0" smtClean="0"/>
              <a:t/>
            </a:r>
            <a:br>
              <a:rPr lang="en-US" dirty="0" smtClean="0"/>
            </a:br>
            <a:r>
              <a:rPr lang="en-US" dirty="0" smtClean="0"/>
              <a:t/>
            </a:r>
            <a:br>
              <a:rPr lang="en-US" dirty="0" smtClean="0"/>
            </a:br>
            <a:r>
              <a:rPr lang="en-US" dirty="0" smtClean="0"/>
              <a:t>Thank you to Nancy Sherburne, Mary Emmons, </a:t>
            </a:r>
          </a:p>
          <a:p>
            <a:pPr marL="0" indent="0" algn="ctr">
              <a:buNone/>
            </a:pPr>
            <a:r>
              <a:rPr lang="en-US" dirty="0" smtClean="0"/>
              <a:t>and Beth Petr for their assistance and collaboration.</a:t>
            </a:r>
            <a:br>
              <a:rPr lang="en-US" dirty="0" smtClean="0"/>
            </a:br>
            <a:r>
              <a:rPr lang="en-US" dirty="0" smtClean="0"/>
              <a:t/>
            </a:r>
            <a:br>
              <a:rPr lang="en-US" dirty="0" smtClean="0"/>
            </a:br>
            <a:r>
              <a:rPr lang="en-US" dirty="0" smtClean="0"/>
              <a:t>Thank you to the School Committee for its time and consideration.</a:t>
            </a:r>
            <a:br>
              <a:rPr lang="en-US" dirty="0" smtClean="0"/>
            </a:br>
            <a:r>
              <a:rPr lang="en-US" dirty="0" smtClean="0"/>
              <a:t/>
            </a:r>
            <a:br>
              <a:rPr lang="en-US" dirty="0" smtClean="0"/>
            </a:br>
            <a:endParaRPr lang="en-US" dirty="0" smtClean="0"/>
          </a:p>
          <a:p>
            <a:pPr marL="0" indent="0" algn="ctr">
              <a:buNone/>
            </a:pPr>
            <a:r>
              <a:rPr lang="en-US" b="1" dirty="0" smtClean="0"/>
              <a:t>abspedpac.org </a:t>
            </a:r>
            <a:r>
              <a:rPr lang="en-US" dirty="0" smtClean="0"/>
              <a:t/>
            </a:r>
            <a:br>
              <a:rPr lang="en-US" dirty="0" smtClean="0"/>
            </a:br>
            <a:endParaRPr lang="en-US" dirty="0"/>
          </a:p>
        </p:txBody>
      </p:sp>
    </p:spTree>
    <p:extLst>
      <p:ext uri="{BB962C8B-B14F-4D97-AF65-F5344CB8AC3E}">
        <p14:creationId xmlns:p14="http://schemas.microsoft.com/office/powerpoint/2010/main" val="304439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a:t>
            </a:r>
            <a:r>
              <a:rPr lang="en-US" dirty="0" err="1" smtClean="0"/>
              <a:t>SpEd</a:t>
            </a:r>
            <a:r>
              <a:rPr lang="en-US" dirty="0" smtClean="0"/>
              <a:t> PAC Mission</a:t>
            </a:r>
            <a:endParaRPr lang="en-US" dirty="0"/>
          </a:p>
        </p:txBody>
      </p:sp>
      <p:sp>
        <p:nvSpPr>
          <p:cNvPr id="3" name="Content Placeholder 2"/>
          <p:cNvSpPr>
            <a:spLocks noGrp="1"/>
          </p:cNvSpPr>
          <p:nvPr>
            <p:ph idx="1"/>
          </p:nvPr>
        </p:nvSpPr>
        <p:spPr/>
        <p:txBody>
          <a:bodyPr>
            <a:noAutofit/>
          </a:bodyPr>
          <a:lstStyle/>
          <a:p>
            <a:pPr algn="ctr"/>
            <a:r>
              <a:rPr lang="en-US" sz="1600" i="1" dirty="0"/>
              <a:t>To ensure understanding, respect, support</a:t>
            </a:r>
          </a:p>
          <a:p>
            <a:pPr algn="ctr"/>
            <a:r>
              <a:rPr lang="en-US" sz="1600" i="1" dirty="0"/>
              <a:t>and the appropriate education of all children in our community.</a:t>
            </a:r>
            <a:br>
              <a:rPr lang="en-US" sz="1600" i="1" dirty="0"/>
            </a:br>
            <a:endParaRPr lang="en-US" sz="1600" i="1" dirty="0"/>
          </a:p>
          <a:p>
            <a:pPr marL="0" indent="0">
              <a:buNone/>
            </a:pPr>
            <a:r>
              <a:rPr lang="en-US" sz="1600" dirty="0"/>
              <a:t>Our duties under state law include: </a:t>
            </a:r>
            <a:br>
              <a:rPr lang="en-US" sz="1600" dirty="0"/>
            </a:br>
            <a:r>
              <a:rPr lang="en-US" sz="1600" dirty="0"/>
              <a:t/>
            </a:r>
            <a:br>
              <a:rPr lang="en-US" sz="1600" dirty="0"/>
            </a:br>
            <a:r>
              <a:rPr lang="en-US" sz="1600" dirty="0"/>
              <a:t>“advising the district on matters that pertain to the education and safety of students with disabilities and meeting regularly with school officials to participate in the planning, development and evaluation of the school district’s special education programs.”</a:t>
            </a:r>
            <a:br>
              <a:rPr lang="en-US" sz="1600" dirty="0"/>
            </a:br>
            <a:endParaRPr lang="en-US" sz="1600" dirty="0"/>
          </a:p>
          <a:p>
            <a:pPr>
              <a:buFont typeface="Wingdings" panose="05000000000000000000" pitchFamily="2" charset="2"/>
              <a:buChar char="§"/>
            </a:pPr>
            <a:r>
              <a:rPr lang="en-US" sz="1600" dirty="0"/>
              <a:t> Provide a network for parents; forum for sharing and discussing interests and concerns</a:t>
            </a:r>
          </a:p>
          <a:p>
            <a:pPr>
              <a:buFont typeface="Wingdings" panose="05000000000000000000" pitchFamily="2" charset="2"/>
              <a:buChar char="§"/>
            </a:pPr>
            <a:r>
              <a:rPr lang="en-US" sz="1600" dirty="0"/>
              <a:t> Maintain dialogue with broader community</a:t>
            </a:r>
          </a:p>
          <a:p>
            <a:pPr>
              <a:buFont typeface="Wingdings" panose="05000000000000000000" pitchFamily="2" charset="2"/>
              <a:buChar char="§"/>
            </a:pPr>
            <a:r>
              <a:rPr lang="en-US" sz="1600" dirty="0"/>
              <a:t> Collaborate with school community to </a:t>
            </a:r>
            <a:r>
              <a:rPr lang="en-US" sz="1600" dirty="0" smtClean="0"/>
              <a:t>improve </a:t>
            </a:r>
            <a:r>
              <a:rPr lang="en-US" sz="1600" dirty="0"/>
              <a:t>student outcomes</a:t>
            </a:r>
          </a:p>
          <a:p>
            <a:pPr>
              <a:buFont typeface="Wingdings" panose="05000000000000000000" pitchFamily="2" charset="2"/>
              <a:buChar char="§"/>
            </a:pPr>
            <a:r>
              <a:rPr lang="en-US" sz="1600" dirty="0"/>
              <a:t> Promote and enhance communication between families and administrators</a:t>
            </a:r>
            <a:br>
              <a:rPr lang="en-US" sz="1600" dirty="0"/>
            </a:br>
            <a:endParaRPr lang="en-US" sz="1600" dirty="0"/>
          </a:p>
        </p:txBody>
      </p:sp>
    </p:spTree>
    <p:extLst>
      <p:ext uri="{BB962C8B-B14F-4D97-AF65-F5344CB8AC3E}">
        <p14:creationId xmlns:p14="http://schemas.microsoft.com/office/powerpoint/2010/main" val="2250362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Goals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 Federation </a:t>
            </a:r>
            <a:r>
              <a:rPr lang="en-US" dirty="0"/>
              <a:t>for Children with Special Needs Advancing Parent Professional </a:t>
            </a:r>
            <a:r>
              <a:rPr lang="en-US" dirty="0" smtClean="0"/>
              <a:t>Leadership </a:t>
            </a:r>
            <a:r>
              <a:rPr lang="en-US" dirty="0"/>
              <a:t>in </a:t>
            </a:r>
            <a:r>
              <a:rPr lang="en-US" dirty="0" smtClean="0"/>
              <a:t> </a:t>
            </a:r>
            <a:br>
              <a:rPr lang="en-US" dirty="0" smtClean="0"/>
            </a:br>
            <a:r>
              <a:rPr lang="en-US" dirty="0" smtClean="0"/>
              <a:t> Education </a:t>
            </a:r>
            <a:r>
              <a:rPr lang="en-US" dirty="0"/>
              <a:t>(APPLE) Plan Follow Up  </a:t>
            </a:r>
            <a:endParaRPr lang="en-US" dirty="0" smtClean="0"/>
          </a:p>
          <a:p>
            <a:pPr>
              <a:buFont typeface="Wingdings" panose="05000000000000000000" pitchFamily="2" charset="2"/>
              <a:buChar char="§"/>
            </a:pPr>
            <a:r>
              <a:rPr lang="en-US" dirty="0"/>
              <a:t> </a:t>
            </a:r>
            <a:r>
              <a:rPr lang="en-US" dirty="0" smtClean="0"/>
              <a:t>Broaden </a:t>
            </a:r>
            <a:r>
              <a:rPr lang="en-US" dirty="0"/>
              <a:t>Diversity </a:t>
            </a:r>
            <a:r>
              <a:rPr lang="en-US" dirty="0" smtClean="0"/>
              <a:t>&amp; Expand Outreach </a:t>
            </a:r>
          </a:p>
          <a:p>
            <a:pPr>
              <a:buFont typeface="Wingdings" panose="05000000000000000000" pitchFamily="2" charset="2"/>
              <a:buChar char="§"/>
            </a:pPr>
            <a:r>
              <a:rPr lang="en-US" dirty="0"/>
              <a:t> </a:t>
            </a:r>
            <a:r>
              <a:rPr lang="en-US" dirty="0" smtClean="0"/>
              <a:t>Update </a:t>
            </a:r>
            <a:r>
              <a:rPr lang="en-US" dirty="0"/>
              <a:t>Resources on PAC Site </a:t>
            </a:r>
            <a:endParaRPr lang="en-US" dirty="0" smtClean="0"/>
          </a:p>
          <a:p>
            <a:pPr>
              <a:buFont typeface="Wingdings" panose="05000000000000000000" pitchFamily="2" charset="2"/>
              <a:buChar char="§"/>
            </a:pPr>
            <a:r>
              <a:rPr lang="en-US" dirty="0"/>
              <a:t> </a:t>
            </a:r>
            <a:r>
              <a:rPr lang="en-US" dirty="0" smtClean="0"/>
              <a:t>Update </a:t>
            </a:r>
            <a:r>
              <a:rPr lang="en-US" i="1" dirty="0"/>
              <a:t>Special Education </a:t>
            </a:r>
            <a:r>
              <a:rPr lang="en-US" i="1" dirty="0" smtClean="0"/>
              <a:t>Parent Handbook  </a:t>
            </a:r>
          </a:p>
          <a:p>
            <a:pPr>
              <a:buFont typeface="Wingdings" panose="05000000000000000000" pitchFamily="2" charset="2"/>
              <a:buChar char="§"/>
            </a:pPr>
            <a:r>
              <a:rPr lang="en-US" dirty="0"/>
              <a:t> </a:t>
            </a:r>
            <a:r>
              <a:rPr lang="en-US" dirty="0" smtClean="0"/>
              <a:t>Publish </a:t>
            </a:r>
            <a:r>
              <a:rPr lang="en-US" dirty="0"/>
              <a:t>2015 Parent/Guardian Survey </a:t>
            </a:r>
            <a:r>
              <a:rPr lang="en-US" dirty="0" smtClean="0"/>
              <a:t>Report</a:t>
            </a:r>
            <a:r>
              <a:rPr lang="en-US" i="1" dirty="0" smtClean="0"/>
              <a:t>, </a:t>
            </a:r>
            <a:r>
              <a:rPr lang="en-US" dirty="0" smtClean="0"/>
              <a:t>Population </a:t>
            </a:r>
            <a:r>
              <a:rPr lang="en-US" dirty="0"/>
              <a:t>Trends </a:t>
            </a:r>
            <a:r>
              <a:rPr lang="en-US" dirty="0" smtClean="0"/>
              <a:t>Update, and MCAS Analysis</a:t>
            </a:r>
            <a:endParaRPr lang="en-US" sz="2400" dirty="0"/>
          </a:p>
        </p:txBody>
      </p:sp>
    </p:spTree>
    <p:extLst>
      <p:ext uri="{BB962C8B-B14F-4D97-AF65-F5344CB8AC3E}">
        <p14:creationId xmlns:p14="http://schemas.microsoft.com/office/powerpoint/2010/main" val="127517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Follow Up – Year One</a:t>
            </a:r>
            <a:endParaRPr lang="en-US" dirty="0"/>
          </a:p>
        </p:txBody>
      </p:sp>
      <p:sp>
        <p:nvSpPr>
          <p:cNvPr id="3" name="Content Placeholder 2"/>
          <p:cNvSpPr>
            <a:spLocks noGrp="1"/>
          </p:cNvSpPr>
          <p:nvPr>
            <p:ph idx="1"/>
          </p:nvPr>
        </p:nvSpPr>
        <p:spPr>
          <a:xfrm>
            <a:off x="1082452" y="1821020"/>
            <a:ext cx="10058400" cy="4023360"/>
          </a:xfrm>
        </p:spPr>
        <p:txBody>
          <a:bodyPr>
            <a:normAutofit/>
          </a:bodyPr>
          <a:lstStyle/>
          <a:p>
            <a:r>
              <a:rPr lang="en-US" dirty="0" smtClean="0"/>
              <a:t>Two-year team vision: </a:t>
            </a:r>
            <a:endParaRPr lang="en-US" dirty="0"/>
          </a:p>
          <a:p>
            <a:r>
              <a:rPr lang="en-US" dirty="0" smtClean="0"/>
              <a:t>1) Improve </a:t>
            </a:r>
            <a:r>
              <a:rPr lang="en-US" dirty="0"/>
              <a:t>student outcomes as a result of joint efforts</a:t>
            </a:r>
          </a:p>
          <a:p>
            <a:pPr lvl="0"/>
            <a:r>
              <a:rPr lang="en-US" dirty="0" smtClean="0"/>
              <a:t>2) Increase </a:t>
            </a:r>
            <a:r>
              <a:rPr lang="en-US" dirty="0"/>
              <a:t>participation of parents in the </a:t>
            </a:r>
            <a:r>
              <a:rPr lang="en-US" dirty="0" err="1"/>
              <a:t>SpEd</a:t>
            </a:r>
            <a:r>
              <a:rPr lang="en-US" dirty="0"/>
              <a:t> PAC </a:t>
            </a:r>
            <a:endParaRPr lang="en-US" dirty="0" smtClean="0"/>
          </a:p>
          <a:p>
            <a:pPr marL="0" indent="0">
              <a:buNone/>
            </a:pPr>
            <a:r>
              <a:rPr lang="en-US" dirty="0" smtClean="0"/>
              <a:t>          - Increase availability of resources to parents</a:t>
            </a:r>
          </a:p>
          <a:p>
            <a:pPr marL="0" lvl="0" indent="0">
              <a:buNone/>
            </a:pPr>
            <a:r>
              <a:rPr lang="en-US" dirty="0"/>
              <a:t> </a:t>
            </a:r>
            <a:r>
              <a:rPr lang="en-US" dirty="0" smtClean="0"/>
              <a:t>         - Broaden diversity within the parent group</a:t>
            </a:r>
          </a:p>
          <a:p>
            <a:pPr lvl="0"/>
            <a:r>
              <a:rPr lang="en-US" dirty="0" smtClean="0"/>
              <a:t>3) Define </a:t>
            </a:r>
            <a:r>
              <a:rPr lang="en-US" dirty="0"/>
              <a:t>and agree upon roles and expectations of the </a:t>
            </a:r>
            <a:r>
              <a:rPr lang="en-US" dirty="0" smtClean="0"/>
              <a:t>PAC </a:t>
            </a:r>
            <a:r>
              <a:rPr lang="en-US" dirty="0"/>
              <a:t>and Pupil Services</a:t>
            </a:r>
          </a:p>
          <a:p>
            <a:pPr lvl="0"/>
            <a:r>
              <a:rPr lang="en-US" dirty="0" smtClean="0"/>
              <a:t>4) Authentic collaboration</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285" y="426193"/>
            <a:ext cx="952500" cy="1171575"/>
          </a:xfrm>
          <a:prstGeom prst="rect">
            <a:avLst/>
          </a:prstGeom>
        </p:spPr>
      </p:pic>
    </p:spTree>
    <p:extLst>
      <p:ext uri="{BB962C8B-B14F-4D97-AF65-F5344CB8AC3E}">
        <p14:creationId xmlns:p14="http://schemas.microsoft.com/office/powerpoint/2010/main" val="2357184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 Diversity &amp; Expand Outreach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 </a:t>
            </a:r>
            <a:r>
              <a:rPr lang="en-US" dirty="0" smtClean="0"/>
              <a:t>Ongoing emphasis for the PAC and includes cultural and disability diversity</a:t>
            </a:r>
          </a:p>
          <a:p>
            <a:pPr>
              <a:buFont typeface="Wingdings" panose="05000000000000000000" pitchFamily="2" charset="2"/>
              <a:buChar char="§"/>
            </a:pPr>
            <a:r>
              <a:rPr lang="en-US" dirty="0"/>
              <a:t> </a:t>
            </a:r>
            <a:r>
              <a:rPr lang="en-US" dirty="0" smtClean="0"/>
              <a:t>Stated objective from administration and PAC leadership at the APPLE Institute</a:t>
            </a:r>
          </a:p>
          <a:p>
            <a:pPr>
              <a:buFont typeface="Wingdings" panose="05000000000000000000" pitchFamily="2" charset="2"/>
              <a:buChar char="§"/>
            </a:pPr>
            <a:r>
              <a:rPr lang="en-US" dirty="0" smtClean="0"/>
              <a:t> Work with the Federation for Children with Special </a:t>
            </a:r>
            <a:r>
              <a:rPr lang="en-US" smtClean="0"/>
              <a:t>Needs </a:t>
            </a:r>
            <a:r>
              <a:rPr lang="en-US" smtClean="0"/>
              <a:t>and the </a:t>
            </a:r>
            <a:r>
              <a:rPr lang="en-US" dirty="0" smtClean="0"/>
              <a:t>AB ELL community to establish which texts would be helpful to have in translation and in which languages</a:t>
            </a:r>
          </a:p>
          <a:p>
            <a:pPr>
              <a:buFont typeface="Wingdings" panose="05000000000000000000" pitchFamily="2" charset="2"/>
              <a:buChar char="§"/>
            </a:pPr>
            <a:r>
              <a:rPr lang="en-US" dirty="0" smtClean="0"/>
              <a:t> Understand people may not be comfortable attending meetings and make ourselves available in other, informal ways – coffee hour, attending events</a:t>
            </a:r>
          </a:p>
          <a:p>
            <a:pPr>
              <a:buFont typeface="Wingdings" panose="05000000000000000000" pitchFamily="2" charset="2"/>
              <a:buChar char="§"/>
            </a:pPr>
            <a:r>
              <a:rPr lang="en-US" dirty="0"/>
              <a:t> </a:t>
            </a:r>
            <a:r>
              <a:rPr lang="en-US" dirty="0" smtClean="0"/>
              <a:t>Continue to promote and host events covering information on broad interests in special education like the Massachusetts ARC transition (ages 14-22) conference</a:t>
            </a:r>
          </a:p>
          <a:p>
            <a:pPr>
              <a:buFont typeface="Wingdings" panose="05000000000000000000" pitchFamily="2" charset="2"/>
              <a:buChar char="§"/>
            </a:pPr>
            <a:r>
              <a:rPr lang="en-US" dirty="0"/>
              <a:t> </a:t>
            </a:r>
            <a:r>
              <a:rPr lang="en-US" dirty="0" smtClean="0"/>
              <a:t>Build on information obtained from survey to target community interests and needs</a:t>
            </a:r>
          </a:p>
        </p:txBody>
      </p:sp>
    </p:spTree>
    <p:extLst>
      <p:ext uri="{BB962C8B-B14F-4D97-AF65-F5344CB8AC3E}">
        <p14:creationId xmlns:p14="http://schemas.microsoft.com/office/powerpoint/2010/main" val="259090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Handbook &amp; Site Resources</a:t>
            </a:r>
            <a:endParaRPr lang="en-US" dirty="0"/>
          </a:p>
        </p:txBody>
      </p:sp>
      <p:sp>
        <p:nvSpPr>
          <p:cNvPr id="4" name="Content Placeholder 3"/>
          <p:cNvSpPr>
            <a:spLocks noGrp="1"/>
          </p:cNvSpPr>
          <p:nvPr>
            <p:ph sz="half" idx="2"/>
          </p:nvPr>
        </p:nvSpPr>
        <p:spPr>
          <a:xfrm>
            <a:off x="1210962" y="1921935"/>
            <a:ext cx="4572000" cy="2726263"/>
          </a:xfrm>
        </p:spPr>
        <p:txBody>
          <a:bodyPr>
            <a:normAutofit/>
          </a:bodyPr>
          <a:lstStyle/>
          <a:p>
            <a:pPr>
              <a:buFont typeface="Wingdings" panose="05000000000000000000" pitchFamily="2" charset="2"/>
              <a:buChar char="§"/>
            </a:pPr>
            <a:r>
              <a:rPr lang="en-US" i="1" dirty="0"/>
              <a:t> </a:t>
            </a:r>
            <a:r>
              <a:rPr lang="en-US" dirty="0" smtClean="0"/>
              <a:t>Update</a:t>
            </a:r>
            <a:r>
              <a:rPr lang="en-US" i="1" dirty="0" smtClean="0"/>
              <a:t> Special Education Parent Handbook </a:t>
            </a:r>
            <a:r>
              <a:rPr lang="en-US" dirty="0" smtClean="0"/>
              <a:t>last published December 2011</a:t>
            </a:r>
          </a:p>
          <a:p>
            <a:pPr>
              <a:buFont typeface="Wingdings" panose="05000000000000000000" pitchFamily="2" charset="2"/>
              <a:buChar char="§"/>
            </a:pPr>
            <a:r>
              <a:rPr lang="en-US" dirty="0" smtClean="0"/>
              <a:t> Needs to reflect regionalization, new leadership structure, and include updated program descriptions for all schools </a:t>
            </a:r>
          </a:p>
          <a:p>
            <a:pPr marL="0" indent="0">
              <a:buNone/>
            </a:pPr>
            <a:endParaRPr lang="en-US" dirty="0"/>
          </a:p>
        </p:txBody>
      </p:sp>
      <p:sp>
        <p:nvSpPr>
          <p:cNvPr id="6" name="TextBox 5"/>
          <p:cNvSpPr txBox="1"/>
          <p:nvPr/>
        </p:nvSpPr>
        <p:spPr>
          <a:xfrm>
            <a:off x="2392680" y="4191001"/>
            <a:ext cx="7360920" cy="1200329"/>
          </a:xfrm>
          <a:prstGeom prst="rect">
            <a:avLst/>
          </a:prstGeom>
          <a:noFill/>
        </p:spPr>
        <p:txBody>
          <a:bodyPr wrap="square" rtlCol="0">
            <a:spAutoFit/>
          </a:bodyPr>
          <a:lstStyle/>
          <a:p>
            <a:pPr algn="ctr"/>
            <a:r>
              <a:rPr lang="en-US" sz="2400" dirty="0" smtClean="0"/>
              <a:t/>
            </a:r>
            <a:br>
              <a:rPr lang="en-US" sz="2400" dirty="0" smtClean="0"/>
            </a:br>
            <a:r>
              <a:rPr lang="en-US" sz="2400" dirty="0" smtClean="0"/>
              <a:t>Hosting </a:t>
            </a:r>
            <a:r>
              <a:rPr lang="en-US" sz="2400" dirty="0"/>
              <a:t>FCSN Basic Rights </a:t>
            </a:r>
            <a:r>
              <a:rPr lang="en-US" sz="2400" dirty="0" smtClean="0"/>
              <a:t>Workshop November 2nd </a:t>
            </a:r>
            <a:r>
              <a:rPr lang="en-US" sz="2400" dirty="0"/>
              <a:t>with </a:t>
            </a:r>
            <a:r>
              <a:rPr lang="en-US" sz="2400" dirty="0" smtClean="0"/>
              <a:t>Pupil Services, Sudbury and </a:t>
            </a:r>
            <a:r>
              <a:rPr lang="en-US" sz="2400" dirty="0"/>
              <a:t>Maynard </a:t>
            </a:r>
            <a:r>
              <a:rPr lang="en-US" sz="2400" dirty="0" smtClean="0"/>
              <a:t>SEPACs</a:t>
            </a:r>
            <a:endParaRPr lang="en-US" sz="2400" dirty="0"/>
          </a:p>
        </p:txBody>
      </p:sp>
      <p:sp>
        <p:nvSpPr>
          <p:cNvPr id="8" name="Content Placeholder 3"/>
          <p:cNvSpPr>
            <a:spLocks noGrp="1"/>
          </p:cNvSpPr>
          <p:nvPr>
            <p:ph sz="half" idx="2"/>
          </p:nvPr>
        </p:nvSpPr>
        <p:spPr>
          <a:xfrm>
            <a:off x="6005384" y="1921935"/>
            <a:ext cx="4753232" cy="2726263"/>
          </a:xfrm>
        </p:spPr>
        <p:txBody>
          <a:bodyPr>
            <a:normAutofit/>
          </a:bodyPr>
          <a:lstStyle/>
          <a:p>
            <a:pPr>
              <a:buFont typeface="Wingdings" panose="05000000000000000000" pitchFamily="2" charset="2"/>
              <a:buChar char="§"/>
            </a:pPr>
            <a:r>
              <a:rPr lang="en-US" dirty="0" smtClean="0"/>
              <a:t> Site is comprehensive and is often used as a template for other PACs  </a:t>
            </a:r>
          </a:p>
          <a:p>
            <a:pPr>
              <a:buFont typeface="Wingdings" panose="05000000000000000000" pitchFamily="2" charset="2"/>
              <a:buChar char="§"/>
            </a:pPr>
            <a:r>
              <a:rPr lang="en-US" dirty="0" smtClean="0"/>
              <a:t> Updated on ongoing basis, but resource pages and recommendations need to be reviewed and information confirmed</a:t>
            </a:r>
            <a:endParaRPr lang="en-US" dirty="0"/>
          </a:p>
          <a:p>
            <a:pPr>
              <a:buFont typeface="Wingdings" panose="05000000000000000000" pitchFamily="2" charset="2"/>
              <a:buChar char="§"/>
            </a:pPr>
            <a:r>
              <a:rPr lang="en-US" dirty="0" smtClean="0"/>
              <a:t> Soliciting community for input</a:t>
            </a:r>
          </a:p>
        </p:txBody>
      </p:sp>
    </p:spTree>
    <p:extLst>
      <p:ext uri="{BB962C8B-B14F-4D97-AF65-F5344CB8AC3E}">
        <p14:creationId xmlns:p14="http://schemas.microsoft.com/office/powerpoint/2010/main" val="321213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Parent/Guardian Survey</a:t>
            </a:r>
            <a:endParaRPr lang="en-US" dirty="0"/>
          </a:p>
        </p:txBody>
      </p:sp>
      <p:sp>
        <p:nvSpPr>
          <p:cNvPr id="3" name="Content Placeholder 2"/>
          <p:cNvSpPr>
            <a:spLocks noGrp="1"/>
          </p:cNvSpPr>
          <p:nvPr>
            <p:ph idx="1"/>
          </p:nvPr>
        </p:nvSpPr>
        <p:spPr>
          <a:xfrm>
            <a:off x="1202724" y="1845734"/>
            <a:ext cx="8875554" cy="4097866"/>
          </a:xfrm>
        </p:spPr>
        <p:txBody>
          <a:bodyPr>
            <a:normAutofit/>
          </a:bodyPr>
          <a:lstStyle/>
          <a:p>
            <a:pPr>
              <a:buFont typeface="Wingdings" panose="05000000000000000000" pitchFamily="2" charset="2"/>
              <a:buChar char="§"/>
            </a:pPr>
            <a:r>
              <a:rPr lang="en-US" dirty="0" smtClean="0"/>
              <a:t> Previous surveys were conducted in 2008 and 2011 (reports available on PAC website).</a:t>
            </a:r>
          </a:p>
          <a:p>
            <a:pPr>
              <a:buFont typeface="Wingdings" panose="05000000000000000000" pitchFamily="2" charset="2"/>
              <a:buChar char="§"/>
            </a:pPr>
            <a:r>
              <a:rPr lang="en-US" dirty="0"/>
              <a:t> </a:t>
            </a:r>
            <a:r>
              <a:rPr lang="en-US" dirty="0" smtClean="0"/>
              <a:t>The 2015 survey consisted of 49 questions, of </a:t>
            </a:r>
            <a:r>
              <a:rPr lang="en-US" dirty="0"/>
              <a:t>which 38 mirrored the 2011 survey and 27 mirrored the 2008 </a:t>
            </a:r>
            <a:r>
              <a:rPr lang="en-US" dirty="0" smtClean="0"/>
              <a:t>survey. This allows us to compare responses over time. </a:t>
            </a:r>
          </a:p>
          <a:p>
            <a:pPr>
              <a:buFont typeface="Wingdings" panose="05000000000000000000" pitchFamily="2" charset="2"/>
              <a:buChar char="§"/>
            </a:pPr>
            <a:r>
              <a:rPr lang="en-US" dirty="0"/>
              <a:t> </a:t>
            </a:r>
            <a:r>
              <a:rPr lang="en-US" dirty="0" smtClean="0"/>
              <a:t>The response rate this year increased to 112 parents representing 144 special education students. This </a:t>
            </a:r>
            <a:r>
              <a:rPr lang="en-US" dirty="0"/>
              <a:t>number represents more than 14% of </a:t>
            </a:r>
            <a:r>
              <a:rPr lang="en-US" dirty="0" smtClean="0"/>
              <a:t>the students with special </a:t>
            </a:r>
            <a:r>
              <a:rPr lang="en-US" dirty="0"/>
              <a:t>education </a:t>
            </a:r>
            <a:r>
              <a:rPr lang="en-US" dirty="0" smtClean="0"/>
              <a:t>needs in </a:t>
            </a:r>
            <a:r>
              <a:rPr lang="en-US" dirty="0"/>
              <a:t>the </a:t>
            </a:r>
            <a:r>
              <a:rPr lang="en-US" dirty="0" smtClean="0"/>
              <a:t>district. </a:t>
            </a:r>
            <a:endParaRPr lang="en-US" dirty="0"/>
          </a:p>
          <a:p>
            <a:pPr>
              <a:buFont typeface="Wingdings" panose="05000000000000000000" pitchFamily="2" charset="2"/>
              <a:buChar char="§"/>
            </a:pPr>
            <a:r>
              <a:rPr lang="en-US" dirty="0" smtClean="0"/>
              <a:t> We are looking at ways to reduce the number of questions in future surveys and how to continue to increase participation. </a:t>
            </a:r>
            <a:endParaRPr lang="en-US" dirty="0"/>
          </a:p>
          <a:p>
            <a:pPr>
              <a:buFont typeface="Wingdings" panose="05000000000000000000" pitchFamily="2" charset="2"/>
              <a:buChar char="§"/>
            </a:pPr>
            <a:r>
              <a:rPr lang="en-US" dirty="0" smtClean="0"/>
              <a:t> Positive trend continues from 2011 and 2008. Additional details will follow in the published report. </a:t>
            </a:r>
          </a:p>
        </p:txBody>
      </p:sp>
    </p:spTree>
    <p:extLst>
      <p:ext uri="{BB962C8B-B14F-4D97-AF65-F5344CB8AC3E}">
        <p14:creationId xmlns:p14="http://schemas.microsoft.com/office/powerpoint/2010/main" val="38236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Families are Satisfied Overall</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656609180"/>
              </p:ext>
            </p:extLst>
          </p:nvPr>
        </p:nvGraphicFramePr>
        <p:xfrm>
          <a:off x="1248032" y="173736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37784970"/>
              </p:ext>
            </p:extLst>
          </p:nvPr>
        </p:nvGraphicFramePr>
        <p:xfrm>
          <a:off x="5562600" y="1737359"/>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15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
            </a:r>
            <a:br>
              <a:rPr lang="en-US" i="1" dirty="0" smtClean="0"/>
            </a:br>
            <a:r>
              <a:rPr lang="en-US" i="1" dirty="0" smtClean="0"/>
              <a:t>2004-2014 Population Trends </a:t>
            </a:r>
            <a:r>
              <a:rPr lang="en-US" dirty="0" smtClean="0"/>
              <a:t>Recap</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 </a:t>
            </a:r>
            <a:r>
              <a:rPr lang="en-US" dirty="0" smtClean="0"/>
              <a:t>The number of Students with </a:t>
            </a:r>
            <a:r>
              <a:rPr lang="en-US" dirty="0"/>
              <a:t>D</a:t>
            </a:r>
            <a:r>
              <a:rPr lang="en-US" dirty="0" smtClean="0"/>
              <a:t>isabilities (</a:t>
            </a:r>
            <a:r>
              <a:rPr lang="en-US" dirty="0" err="1" smtClean="0"/>
              <a:t>SwD</a:t>
            </a:r>
            <a:r>
              <a:rPr lang="en-US" dirty="0" smtClean="0"/>
              <a:t>) is increasing as the overall student population is decreasing.</a:t>
            </a:r>
          </a:p>
          <a:p>
            <a:pPr>
              <a:buFont typeface="Wingdings" panose="05000000000000000000" pitchFamily="2" charset="2"/>
              <a:buChar char="§"/>
            </a:pPr>
            <a:r>
              <a:rPr lang="en-US" dirty="0" smtClean="0"/>
              <a:t> The distribution of primary disabilities is changing to include more students with significant learning needs.</a:t>
            </a:r>
          </a:p>
          <a:p>
            <a:pPr>
              <a:buFont typeface="Wingdings" panose="05000000000000000000" pitchFamily="2" charset="2"/>
              <a:buChar char="§"/>
            </a:pPr>
            <a:r>
              <a:rPr lang="en-US" dirty="0" smtClean="0"/>
              <a:t> The number of students on the </a:t>
            </a:r>
            <a:r>
              <a:rPr lang="en-US" dirty="0"/>
              <a:t>a</a:t>
            </a:r>
            <a:r>
              <a:rPr lang="en-US" dirty="0" smtClean="0"/>
              <a:t>utism spectrum is rapidly increasing.</a:t>
            </a:r>
          </a:p>
          <a:p>
            <a:pPr>
              <a:buFont typeface="Wingdings" panose="05000000000000000000" pitchFamily="2" charset="2"/>
              <a:buChar char="§"/>
            </a:pPr>
            <a:r>
              <a:rPr lang="en-US" dirty="0" smtClean="0"/>
              <a:t> The number of English Language Learners (ELL) and Low Income (LI)* students is dramatically increasing. </a:t>
            </a:r>
          </a:p>
          <a:p>
            <a:pPr>
              <a:buFont typeface="Wingdings" panose="05000000000000000000" pitchFamily="2" charset="2"/>
              <a:buChar char="§"/>
            </a:pPr>
            <a:r>
              <a:rPr lang="en-US" dirty="0" smtClean="0"/>
              <a:t> State subsidies will be declining as overall student enrollment declines.</a:t>
            </a:r>
          </a:p>
          <a:p>
            <a:pPr>
              <a:buFont typeface="Wingdings" panose="05000000000000000000" pitchFamily="2" charset="2"/>
              <a:buChar char="§"/>
            </a:pPr>
            <a:r>
              <a:rPr lang="en-US" dirty="0" smtClean="0"/>
              <a:t> Students in the High Needs group (</a:t>
            </a:r>
            <a:r>
              <a:rPr lang="en-US" dirty="0" err="1" smtClean="0"/>
              <a:t>SwD</a:t>
            </a:r>
            <a:r>
              <a:rPr lang="en-US" dirty="0" smtClean="0"/>
              <a:t>, ELL &amp; LI*) cost significantly more to educate than typical students, so per pupil expenditures will increase.</a:t>
            </a:r>
            <a:br>
              <a:rPr lang="en-US" dirty="0" smtClean="0"/>
            </a:br>
            <a:r>
              <a:rPr lang="en-US" dirty="0" smtClean="0"/>
              <a:t/>
            </a:r>
            <a:br>
              <a:rPr lang="en-US" dirty="0" smtClean="0"/>
            </a:br>
            <a:r>
              <a:rPr lang="en-US" dirty="0" smtClean="0"/>
              <a:t>*Low Income redefined by DESE and now called Economically Disadvantaged</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47607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455</TotalTime>
  <Words>988</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Wingdings</vt:lpstr>
      <vt:lpstr>Retrospect</vt:lpstr>
      <vt:lpstr>2015-2016 Goals  &amp; Preliminary Report Findings</vt:lpstr>
      <vt:lpstr>AB SpEd PAC Mission</vt:lpstr>
      <vt:lpstr>2015-2016 Goals</vt:lpstr>
      <vt:lpstr>APPLE Follow Up – Year One</vt:lpstr>
      <vt:lpstr>Broaden Diversity &amp; Expand Outreach</vt:lpstr>
      <vt:lpstr>Update Handbook &amp; Site Resources</vt:lpstr>
      <vt:lpstr>2015 Parent/Guardian Survey</vt:lpstr>
      <vt:lpstr>Families are Satisfied Overall</vt:lpstr>
      <vt:lpstr> 2004-2014 Population Trends Recap</vt:lpstr>
      <vt:lpstr>2015 Population Trends Updates</vt:lpstr>
      <vt:lpstr>2004-2015 Student Population Trends</vt:lpstr>
      <vt:lpstr>MCAS: 7th Grade ELA Growth</vt:lpstr>
      <vt:lpstr>MCAS: 4th Grade ELA Growth</vt:lpstr>
      <vt:lpstr>Other Priorities for 2015-2016</vt:lpstr>
      <vt:lpstr>Next Meeting &amp;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2015-2016 Goals &amp; Preliminary Survey Findings</dc:title>
  <dc:creator>Amanda Bailey</dc:creator>
  <cp:lastModifiedBy>Amanda Bailey</cp:lastModifiedBy>
  <cp:revision>49</cp:revision>
  <cp:lastPrinted>2015-10-15T17:56:44Z</cp:lastPrinted>
  <dcterms:created xsi:type="dcterms:W3CDTF">2015-10-10T15:45:21Z</dcterms:created>
  <dcterms:modified xsi:type="dcterms:W3CDTF">2015-10-15T17:59:09Z</dcterms:modified>
</cp:coreProperties>
</file>